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2" r:id="rId1"/>
  </p:sldMasterIdLst>
  <p:notesMasterIdLst>
    <p:notesMasterId r:id="rId42"/>
  </p:notesMasterIdLst>
  <p:sldIdLst>
    <p:sldId id="256" r:id="rId2"/>
    <p:sldId id="296" r:id="rId3"/>
    <p:sldId id="312" r:id="rId4"/>
    <p:sldId id="259" r:id="rId5"/>
    <p:sldId id="260" r:id="rId6"/>
    <p:sldId id="282" r:id="rId7"/>
    <p:sldId id="289" r:id="rId8"/>
    <p:sldId id="291" r:id="rId9"/>
    <p:sldId id="290" r:id="rId10"/>
    <p:sldId id="292" r:id="rId11"/>
    <p:sldId id="261" r:id="rId12"/>
    <p:sldId id="262" r:id="rId13"/>
    <p:sldId id="309" r:id="rId14"/>
    <p:sldId id="308" r:id="rId15"/>
    <p:sldId id="295" r:id="rId16"/>
    <p:sldId id="263" r:id="rId17"/>
    <p:sldId id="265" r:id="rId18"/>
    <p:sldId id="299" r:id="rId19"/>
    <p:sldId id="277" r:id="rId20"/>
    <p:sldId id="278" r:id="rId21"/>
    <p:sldId id="300" r:id="rId22"/>
    <p:sldId id="302" r:id="rId23"/>
    <p:sldId id="304" r:id="rId24"/>
    <p:sldId id="307" r:id="rId25"/>
    <p:sldId id="303" r:id="rId26"/>
    <p:sldId id="305" r:id="rId27"/>
    <p:sldId id="306" r:id="rId28"/>
    <p:sldId id="311" r:id="rId29"/>
    <p:sldId id="273" r:id="rId30"/>
    <p:sldId id="297" r:id="rId31"/>
    <p:sldId id="298" r:id="rId32"/>
    <p:sldId id="279" r:id="rId33"/>
    <p:sldId id="280" r:id="rId34"/>
    <p:sldId id="281" r:id="rId35"/>
    <p:sldId id="276" r:id="rId36"/>
    <p:sldId id="274" r:id="rId37"/>
    <p:sldId id="294" r:id="rId38"/>
    <p:sldId id="258" r:id="rId39"/>
    <p:sldId id="293" r:id="rId40"/>
    <p:sldId id="310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42"/>
    <p:restoredTop sz="94609"/>
  </p:normalViewPr>
  <p:slideViewPr>
    <p:cSldViewPr snapToGrid="0" snapToObjects="1">
      <p:cViewPr varScale="1">
        <p:scale>
          <a:sx n="88" d="100"/>
          <a:sy n="88" d="100"/>
        </p:scale>
        <p:origin x="192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tiff>
</file>

<file path=ppt/media/image21.tiff>
</file>

<file path=ppt/media/image22.png>
</file>

<file path=ppt/media/image23.png>
</file>

<file path=ppt/media/image24.jpe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tiff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gif>
</file>

<file path=ppt/media/image53.png>
</file>

<file path=ppt/media/image54.jpeg>
</file>

<file path=ppt/media/image55.png>
</file>

<file path=ppt/media/image56.jpeg>
</file>

<file path=ppt/media/image57.png>
</file>

<file path=ppt/media/image58.png>
</file>

<file path=ppt/media/image59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1EB53E-7775-D949-87B9-64334ADB04B7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DC71E1-22A7-F840-B7B9-61368F640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73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DC71E1-22A7-F840-B7B9-61368F640FE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03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br>
              <a:rPr lang="en-US" dirty="0"/>
            </a:br>
            <a:r>
              <a:rPr lang="en-US" dirty="0"/>
              <a:t>what is </a:t>
            </a:r>
            <a:r>
              <a:rPr lang="en-US" dirty="0" err="1"/>
              <a:t>vitrual</a:t>
            </a:r>
            <a:r>
              <a:rPr lang="en-US" dirty="0"/>
              <a:t> </a:t>
            </a:r>
            <a:r>
              <a:rPr lang="en-US" dirty="0" err="1"/>
              <a:t>concieger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problem statement</a:t>
            </a:r>
          </a:p>
          <a:p>
            <a:r>
              <a:rPr lang="en-US" dirty="0"/>
              <a:t>introduce art school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DC71E1-22A7-F840-B7B9-61368F640FE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822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short the link</a:t>
            </a:r>
            <a:br>
              <a:rPr lang="en-US" dirty="0"/>
            </a:br>
            <a:r>
              <a:rPr lang="en-US" dirty="0"/>
              <a:t>swap us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DC71E1-22A7-F840-B7B9-61368F640FE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2751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br>
              <a:rPr lang="en-US" dirty="0"/>
            </a:br>
            <a:r>
              <a:rPr lang="en-US" dirty="0"/>
              <a:t>the problem we trying to solve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DC71E1-22A7-F840-B7B9-61368F640FE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6941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DC71E1-22A7-F840-B7B9-61368F640FE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6608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DC71E1-22A7-F840-B7B9-61368F640FE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223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EC750-8AD2-5743-845C-83AE2138E7EA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76341-926C-0F49-879D-8F12DBC96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368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EC750-8AD2-5743-845C-83AE2138E7EA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76341-926C-0F49-879D-8F12DBC96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377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EC750-8AD2-5743-845C-83AE2138E7EA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76341-926C-0F49-879D-8F12DBC96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6568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EC750-8AD2-5743-845C-83AE2138E7EA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76341-926C-0F49-879D-8F12DBC96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4221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EC750-8AD2-5743-845C-83AE2138E7EA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76341-926C-0F49-879D-8F12DBC96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0904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EC750-8AD2-5743-845C-83AE2138E7EA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76341-926C-0F49-879D-8F12DBC96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8217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EC750-8AD2-5743-845C-83AE2138E7EA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76341-926C-0F49-879D-8F12DBC96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4222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EC750-8AD2-5743-845C-83AE2138E7EA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76341-926C-0F49-879D-8F12DBC96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49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EC750-8AD2-5743-845C-83AE2138E7EA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76341-926C-0F49-879D-8F12DBC96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398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EC750-8AD2-5743-845C-83AE2138E7EA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76341-926C-0F49-879D-8F12DBC96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218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EC750-8AD2-5743-845C-83AE2138E7EA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76341-926C-0F49-879D-8F12DBC96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87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EC750-8AD2-5743-845C-83AE2138E7EA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76341-926C-0F49-879D-8F12DBC96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289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EC750-8AD2-5743-845C-83AE2138E7EA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76341-926C-0F49-879D-8F12DBC96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747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EC750-8AD2-5743-845C-83AE2138E7EA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76341-926C-0F49-879D-8F12DBC96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430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EC750-8AD2-5743-845C-83AE2138E7EA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76341-926C-0F49-879D-8F12DBC96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79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EC750-8AD2-5743-845C-83AE2138E7EA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76341-926C-0F49-879D-8F12DBC96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726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0D9EC750-8AD2-5743-845C-83AE2138E7EA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C576341-926C-0F49-879D-8F12DBC96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816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D9EC750-8AD2-5743-845C-83AE2138E7EA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C576341-926C-0F49-879D-8F12DBC96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7271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  <p:sldLayoutId id="2147483834" r:id="rId12"/>
    <p:sldLayoutId id="2147483835" r:id="rId13"/>
    <p:sldLayoutId id="2147483836" r:id="rId14"/>
    <p:sldLayoutId id="2147483837" r:id="rId15"/>
    <p:sldLayoutId id="2147483838" r:id="rId16"/>
    <p:sldLayoutId id="214748383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rassM0nkeyy/virtual-concierg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13" Type="http://schemas.microsoft.com/office/2007/relationships/hdphoto" Target="../media/hdphoto8.wdp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12" Type="http://schemas.openxmlformats.org/officeDocument/2006/relationships/image" Target="../media/image1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11" Type="http://schemas.microsoft.com/office/2007/relationships/hdphoto" Target="../media/hdphoto7.wdp"/><Relationship Id="rId5" Type="http://schemas.openxmlformats.org/officeDocument/2006/relationships/image" Target="../media/image14.png"/><Relationship Id="rId10" Type="http://schemas.openxmlformats.org/officeDocument/2006/relationships/image" Target="../media/image17.png"/><Relationship Id="rId4" Type="http://schemas.microsoft.com/office/2007/relationships/hdphoto" Target="../media/hdphoto4.wdp"/><Relationship Id="rId9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microsoft.com/office/2007/relationships/hdphoto" Target="../media/hdphoto7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11" Type="http://schemas.openxmlformats.org/officeDocument/2006/relationships/image" Target="../media/image42.png"/><Relationship Id="rId5" Type="http://schemas.openxmlformats.org/officeDocument/2006/relationships/image" Target="../media/image36.png"/><Relationship Id="rId10" Type="http://schemas.openxmlformats.org/officeDocument/2006/relationships/image" Target="../media/image41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gif"/><Relationship Id="rId7" Type="http://schemas.openxmlformats.org/officeDocument/2006/relationships/image" Target="../media/image56.jpe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jpeg"/><Relationship Id="rId4" Type="http://schemas.openxmlformats.org/officeDocument/2006/relationships/image" Target="../media/image53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inkedin.com/in/shengxu-quan1/" TargetMode="External"/><Relationship Id="rId5" Type="http://schemas.openxmlformats.org/officeDocument/2006/relationships/hyperlink" Target="https://www.linkedin.com/in/matthew-grech-6b6a56162/" TargetMode="External"/><Relationship Id="rId4" Type="http://schemas.openxmlformats.org/officeDocument/2006/relationships/image" Target="../media/image7.jpeg"/><Relationship Id="rId9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jpeg"/><Relationship Id="rId7" Type="http://schemas.openxmlformats.org/officeDocument/2006/relationships/image" Target="../media/image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hyperlink" Target="https://www.linkedin.com/in/shengxu-quan1/" TargetMode="External"/><Relationship Id="rId4" Type="http://schemas.openxmlformats.org/officeDocument/2006/relationships/hyperlink" Target="https://www.linkedin.com/in/matthew-grech-6b6a56162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1028699"/>
          </a:xfrm>
        </p:spPr>
        <p:txBody>
          <a:bodyPr anchor="t"/>
          <a:lstStyle/>
          <a:p>
            <a:r>
              <a:rPr lang="en-US" dirty="0"/>
              <a:t>Virtual Concierge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88189" y="1541182"/>
            <a:ext cx="92018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hlinkClick r:id="rId3"/>
              </a:rPr>
              <a:t>https://github.com/BrassM0nkeyy/virtual-concierge</a:t>
            </a:r>
            <a:endParaRPr lang="en-US" sz="28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Picture 3" descr="A close up of a black background&#10;&#10;Description automatically generated">
            <a:extLst>
              <a:ext uri="{FF2B5EF4-FFF2-40B4-BE49-F238E27FC236}">
                <a16:creationId xmlns:a16="http://schemas.microsoft.com/office/drawing/2014/main" id="{9ABD8834-2E8F-8A48-8094-D635DFBBBC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2600" y="2679700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354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mage result for apartment front door insid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3930" y="-22227"/>
            <a:ext cx="9568070" cy="6880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elated image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0923" y1="24462" x2="40923" y2="24462"/>
                        <a14:foregroundMark x1="41077" y1="21231" x2="41077" y2="21231"/>
                        <a14:foregroundMark x1="41231" y1="19077" x2="41231" y2="19077"/>
                        <a14:foregroundMark x1="42308" y1="12769" x2="42308" y2="12769"/>
                        <a14:foregroundMark x1="41385" y1="14462" x2="41385" y2="14462"/>
                        <a14:foregroundMark x1="40923" y1="16462" x2="40923" y2="16462"/>
                        <a14:foregroundMark x1="40462" y1="17692" x2="40462" y2="176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3617" y="1139470"/>
            <a:ext cx="5482258" cy="5482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9978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Implementation</a:t>
            </a:r>
          </a:p>
        </p:txBody>
      </p:sp>
      <p:pic>
        <p:nvPicPr>
          <p:cNvPr id="9" name="Picture 8" descr="elated image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0923" y1="24462" x2="40923" y2="24462"/>
                        <a14:foregroundMark x1="41077" y1="21231" x2="41077" y2="21231"/>
                        <a14:foregroundMark x1="41231" y1="19077" x2="41231" y2="19077"/>
                        <a14:foregroundMark x1="42308" y1="12769" x2="42308" y2="12769"/>
                        <a14:foregroundMark x1="41385" y1="14462" x2="41385" y2="14462"/>
                        <a14:foregroundMark x1="40923" y1="16462" x2="40923" y2="16462"/>
                        <a14:foregroundMark x1="40462" y1="17692" x2="40462" y2="176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4158" y="-464094"/>
            <a:ext cx="5482258" cy="5482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mage result for watson assistant icon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backgroundMark x1="20889" y1="44444" x2="20889" y2="44444"/>
                        <a14:backgroundMark x1="28889" y1="45333" x2="28889" y2="45333"/>
                        <a14:backgroundMark x1="36444" y1="44444" x2="36444" y2="44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7746" y="4043512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 descr="mage result for ibm speech to text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4286" b="85529" l="108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1332" y="3572459"/>
            <a:ext cx="2806254" cy="3025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mage result for node red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0137" y="3138685"/>
            <a:ext cx="1534423" cy="1534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mage result for raspberry pi 3"/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2632" b="94258" l="462" r="98462">
                        <a14:foregroundMark x1="51538" y1="81100" x2="51538" y2="81100"/>
                        <a14:foregroundMark x1="54462" y1="77990" x2="54462" y2="77990"/>
                        <a14:foregroundMark x1="11538" y1="58134" x2="11538" y2="58134"/>
                        <a14:foregroundMark x1="83846" y1="24402" x2="83846" y2="24402"/>
                        <a14:foregroundMark x1="80615" y1="23684" x2="80615" y2="23684"/>
                        <a14:foregroundMark x1="24308" y1="19139" x2="24308" y2="19139"/>
                        <a14:foregroundMark x1="16923" y1="28469" x2="16923" y2="28469"/>
                        <a14:foregroundMark x1="13846" y1="34450" x2="13846" y2="34450"/>
                        <a14:foregroundMark x1="15385" y1="30622" x2="15385" y2="30622"/>
                        <a14:foregroundMark x1="18615" y1="26077" x2="18615" y2="26077"/>
                        <a14:foregroundMark x1="21077" y1="22249" x2="21077" y2="22249"/>
                        <a14:foregroundMark x1="22769" y1="21053" x2="22769" y2="21053"/>
                        <a14:foregroundMark x1="14308" y1="37799" x2="14308" y2="37799"/>
                        <a14:foregroundMark x1="12000" y1="38278" x2="12000" y2="38278"/>
                        <a14:foregroundMark x1="86154" y1="24641" x2="86154" y2="24641"/>
                        <a14:foregroundMark x1="93385" y1="26794" x2="93385" y2="26794"/>
                        <a14:foregroundMark x1="78462" y1="27273" x2="78462" y2="27273"/>
                        <a14:foregroundMark x1="15231" y1="32775" x2="15231" y2="32775"/>
                        <a14:foregroundMark x1="20000" y1="24880" x2="20000" y2="24880"/>
                        <a14:foregroundMark x1="81692" y1="23206" x2="81692" y2="23206"/>
                        <a14:foregroundMark x1="90308" y1="24880" x2="90308" y2="24880"/>
                        <a14:foregroundMark x1="94769" y1="35885" x2="94769" y2="35885"/>
                        <a14:backgroundMark x1="65538" y1="25598" x2="65538" y2="25598"/>
                        <a14:backgroundMark x1="61538" y1="24402" x2="61538" y2="24402"/>
                        <a14:backgroundMark x1="53692" y1="19617" x2="53692" y2="19617"/>
                        <a14:backgroundMark x1="51231" y1="20574" x2="51231" y2="20574"/>
                        <a14:backgroundMark x1="47385" y1="17943" x2="47385" y2="17943"/>
                        <a14:backgroundMark x1="43385" y1="16986" x2="43385" y2="16986"/>
                        <a14:backgroundMark x1="40000" y1="14593" x2="40000" y2="14593"/>
                        <a14:backgroundMark x1="36000" y1="13158" x2="36000" y2="13158"/>
                        <a14:backgroundMark x1="70000" y1="27990" x2="70000" y2="279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212481">
            <a:off x="7867851" y="1423163"/>
            <a:ext cx="2544573" cy="1636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Straight Arrow Connector 14"/>
          <p:cNvCxnSpPr/>
          <p:nvPr/>
        </p:nvCxnSpPr>
        <p:spPr>
          <a:xfrm>
            <a:off x="4576140" y="3914884"/>
            <a:ext cx="1896036" cy="0"/>
          </a:xfrm>
          <a:prstGeom prst="straightConnector1">
            <a:avLst/>
          </a:prstGeom>
          <a:ln w="1524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292" name="Picture 4" descr="oman leaning on metal rail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253" y="3384200"/>
            <a:ext cx="3237443" cy="2159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elated image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0923" y1="24462" x2="40923" y2="24462"/>
                        <a14:foregroundMark x1="41077" y1="21231" x2="41077" y2="21231"/>
                        <a14:foregroundMark x1="41231" y1="19077" x2="41231" y2="19077"/>
                        <a14:foregroundMark x1="42308" y1="12769" x2="42308" y2="12769"/>
                        <a14:foregroundMark x1="41385" y1="14462" x2="41385" y2="14462"/>
                        <a14:foregroundMark x1="40923" y1="16462" x2="40923" y2="16462"/>
                        <a14:foregroundMark x1="40462" y1="17692" x2="40462" y2="176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251" y="1837031"/>
            <a:ext cx="4137730" cy="4137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5791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2178423" y="2017058"/>
            <a:ext cx="8345362" cy="4045832"/>
            <a:chOff x="2514600" y="2097741"/>
            <a:chExt cx="8345362" cy="4045832"/>
          </a:xfrm>
        </p:grpSpPr>
        <p:pic>
          <p:nvPicPr>
            <p:cNvPr id="4" name="Picture 2" descr="erson taking photo of woman doing paint artwork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23765" y="2216426"/>
              <a:ext cx="5236197" cy="39271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2514600" y="2097741"/>
              <a:ext cx="3109165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/>
                <a:t>Similar implementation is being used for a local art school by our office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37392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Tinkering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546" r="21609"/>
          <a:stretch/>
        </p:blipFill>
        <p:spPr>
          <a:xfrm>
            <a:off x="3751730" y="1043265"/>
            <a:ext cx="3735574" cy="51995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7909" y="847163"/>
            <a:ext cx="4193801" cy="5591735"/>
          </a:xfrm>
          <a:prstGeom prst="rect">
            <a:avLst/>
          </a:prstGeom>
        </p:spPr>
      </p:pic>
      <p:sp>
        <p:nvSpPr>
          <p:cNvPr id="6" name="Donut 5"/>
          <p:cNvSpPr/>
          <p:nvPr/>
        </p:nvSpPr>
        <p:spPr>
          <a:xfrm>
            <a:off x="9197788" y="3039035"/>
            <a:ext cx="470647" cy="0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9547413" y="2315274"/>
            <a:ext cx="1499998" cy="952361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047411" y="1911971"/>
            <a:ext cx="12640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Opens door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9547413" y="3967754"/>
            <a:ext cx="1499998" cy="409332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1079836" y="4053920"/>
            <a:ext cx="12640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Audio in/out</a:t>
            </a:r>
          </a:p>
        </p:txBody>
      </p:sp>
    </p:spTree>
    <p:extLst>
      <p:ext uri="{BB962C8B-B14F-4D97-AF65-F5344CB8AC3E}">
        <p14:creationId xmlns:p14="http://schemas.microsoft.com/office/powerpoint/2010/main" val="6329568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Tinkering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063" y="2743199"/>
            <a:ext cx="3919887" cy="31331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7094" y="2288989"/>
            <a:ext cx="5930900" cy="374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8685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elated imag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0923" y1="24462" x2="40923" y2="24462"/>
                        <a14:foregroundMark x1="41077" y1="21231" x2="41077" y2="21231"/>
                        <a14:foregroundMark x1="41231" y1="19077" x2="41231" y2="19077"/>
                        <a14:foregroundMark x1="42308" y1="12769" x2="42308" y2="12769"/>
                        <a14:foregroundMark x1="41385" y1="14462" x2="41385" y2="14462"/>
                        <a14:foregroundMark x1="40923" y1="16462" x2="40923" y2="16462"/>
                        <a14:foregroundMark x1="40462" y1="17692" x2="40462" y2="176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135" t="9076" r="36269" b="9244"/>
          <a:stretch/>
        </p:blipFill>
        <p:spPr bwMode="auto">
          <a:xfrm>
            <a:off x="7721758" y="609600"/>
            <a:ext cx="1458052" cy="447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pic>
        <p:nvPicPr>
          <p:cNvPr id="20488" name="Picture 8" descr="mage result for hole in the wal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84" y="2514600"/>
            <a:ext cx="6656294" cy="3978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mage result for door 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6686" y="842745"/>
            <a:ext cx="1491016" cy="3146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4" name="Picture 4" descr="ed Circle Cross Transparent Background Clip Art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9633" y="207822"/>
            <a:ext cx="4854105" cy="4854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6" name="Picture 6" descr="ed Circle Cross Transparent Background Clip Art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1824" y="3168001"/>
            <a:ext cx="3076006" cy="3076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5623102" y="6186637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569485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ow angle photography of drop ligh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964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1" y="2720789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Get Creative</a:t>
            </a:r>
          </a:p>
        </p:txBody>
      </p:sp>
    </p:spTree>
    <p:extLst>
      <p:ext uri="{BB962C8B-B14F-4D97-AF65-F5344CB8AC3E}">
        <p14:creationId xmlns:p14="http://schemas.microsoft.com/office/powerpoint/2010/main" val="689090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Does Anyone Have Experience?</a:t>
            </a:r>
          </a:p>
        </p:txBody>
      </p:sp>
      <p:pic>
        <p:nvPicPr>
          <p:cNvPr id="4" name="Picture 2" descr="mage result for node re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7129" y="3008077"/>
            <a:ext cx="2202913" cy="2202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mage result for raspberry pi 3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632" b="94258" l="462" r="98462">
                        <a14:foregroundMark x1="51538" y1="81100" x2="51538" y2="81100"/>
                        <a14:foregroundMark x1="54462" y1="77990" x2="54462" y2="77990"/>
                        <a14:foregroundMark x1="11538" y1="58134" x2="11538" y2="58134"/>
                        <a14:foregroundMark x1="83846" y1="24402" x2="83846" y2="24402"/>
                        <a14:foregroundMark x1="80615" y1="23684" x2="80615" y2="23684"/>
                        <a14:foregroundMark x1="24308" y1="19139" x2="24308" y2="19139"/>
                        <a14:foregroundMark x1="16923" y1="28469" x2="16923" y2="28469"/>
                        <a14:foregroundMark x1="13846" y1="34450" x2="13846" y2="34450"/>
                        <a14:foregroundMark x1="15385" y1="30622" x2="15385" y2="30622"/>
                        <a14:foregroundMark x1="18615" y1="26077" x2="18615" y2="26077"/>
                        <a14:foregroundMark x1="21077" y1="22249" x2="21077" y2="22249"/>
                        <a14:foregroundMark x1="22769" y1="21053" x2="22769" y2="21053"/>
                        <a14:foregroundMark x1="14308" y1="37799" x2="14308" y2="37799"/>
                        <a14:foregroundMark x1="12000" y1="38278" x2="12000" y2="38278"/>
                        <a14:foregroundMark x1="86154" y1="24641" x2="86154" y2="24641"/>
                        <a14:foregroundMark x1="93385" y1="26794" x2="93385" y2="26794"/>
                        <a14:foregroundMark x1="78462" y1="27273" x2="78462" y2="27273"/>
                        <a14:foregroundMark x1="15231" y1="32775" x2="15231" y2="32775"/>
                        <a14:foregroundMark x1="20000" y1="24880" x2="20000" y2="24880"/>
                        <a14:foregroundMark x1="81692" y1="23206" x2="81692" y2="23206"/>
                        <a14:foregroundMark x1="90308" y1="24880" x2="90308" y2="24880"/>
                        <a14:foregroundMark x1="94769" y1="35885" x2="94769" y2="35885"/>
                        <a14:backgroundMark x1="65538" y1="25598" x2="65538" y2="25598"/>
                        <a14:backgroundMark x1="61538" y1="24402" x2="61538" y2="24402"/>
                        <a14:backgroundMark x1="53692" y1="19617" x2="53692" y2="19617"/>
                        <a14:backgroundMark x1="51231" y1="20574" x2="51231" y2="20574"/>
                        <a14:backgroundMark x1="47385" y1="17943" x2="47385" y2="17943"/>
                        <a14:backgroundMark x1="43385" y1="16986" x2="43385" y2="16986"/>
                        <a14:backgroundMark x1="40000" y1="14593" x2="40000" y2="14593"/>
                        <a14:backgroundMark x1="36000" y1="13158" x2="36000" y2="13158"/>
                        <a14:backgroundMark x1="70000" y1="27990" x2="70000" y2="279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284">
            <a:off x="4593518" y="3112944"/>
            <a:ext cx="3532647" cy="2271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60" name="Picture 4" descr="mage result for watson ibm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9641" y="3133220"/>
            <a:ext cx="209550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03274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IBM Watson</a:t>
            </a:r>
          </a:p>
        </p:txBody>
      </p:sp>
      <p:pic>
        <p:nvPicPr>
          <p:cNvPr id="4" name="Picture 4" descr="mage result for watson ib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2686" y="2729754"/>
            <a:ext cx="3163452" cy="2947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22099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Watson Assistant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062" y="2514600"/>
            <a:ext cx="4076700" cy="2654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48615" y="2145268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192135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Making things smart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657" y="2958354"/>
            <a:ext cx="9587509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1736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Watson Speech-to-Text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011" y="2514600"/>
            <a:ext cx="4114800" cy="2717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48615" y="2145268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7970071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Watson Text-to-speech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2712" y="2514600"/>
            <a:ext cx="4343400" cy="2667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48615" y="2145268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3068602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age result for node red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9101" y="2380296"/>
            <a:ext cx="3470622" cy="3470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dirty="0"/>
              <a:t>Environment</a:t>
            </a:r>
          </a:p>
        </p:txBody>
      </p:sp>
    </p:spTree>
    <p:extLst>
      <p:ext uri="{BB962C8B-B14F-4D97-AF65-F5344CB8AC3E}">
        <p14:creationId xmlns:p14="http://schemas.microsoft.com/office/powerpoint/2010/main" val="14829817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5608"/>
            <a:ext cx="12192000" cy="61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5549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Nodes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00" y="2166144"/>
            <a:ext cx="1790700" cy="520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00" y="3108722"/>
            <a:ext cx="1790700" cy="571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7150" y="2192338"/>
            <a:ext cx="1790700" cy="5461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9100" y="2026444"/>
            <a:ext cx="1879600" cy="80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550" y="5217318"/>
            <a:ext cx="1739900" cy="5461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400" y="4102100"/>
            <a:ext cx="1841500" cy="5461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00" y="5217318"/>
            <a:ext cx="1739900" cy="533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7950" y="3240088"/>
            <a:ext cx="1816100" cy="6223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7200" y="3235722"/>
            <a:ext cx="1803400" cy="5588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550" y="4279503"/>
            <a:ext cx="17907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2613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485" y="2404035"/>
            <a:ext cx="7805854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5117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Side Bar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537"/>
          <a:stretch/>
        </p:blipFill>
        <p:spPr>
          <a:xfrm>
            <a:off x="5334653" y="364061"/>
            <a:ext cx="1519518" cy="61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7100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Info/Debugging Window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57"/>
          <a:stretch/>
        </p:blipFill>
        <p:spPr>
          <a:xfrm>
            <a:off x="8498540" y="377507"/>
            <a:ext cx="2711824" cy="61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2915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C88D6-DE68-7B43-B04A-C05D8B86C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Using IBM Cloud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A41561-E494-CA42-AC9C-8FA1F141D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5155" y="2526183"/>
            <a:ext cx="6618514" cy="372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0808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Ibm</a:t>
            </a:r>
            <a:r>
              <a:rPr lang="en-US" dirty="0"/>
              <a:t> Cloud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1"/>
          <a:stretch/>
        </p:blipFill>
        <p:spPr>
          <a:xfrm>
            <a:off x="0" y="2151529"/>
            <a:ext cx="12192000" cy="4013444"/>
          </a:xfrm>
          <a:prstGeom prst="rect">
            <a:avLst/>
          </a:prstGeom>
        </p:spPr>
      </p:pic>
      <p:sp>
        <p:nvSpPr>
          <p:cNvPr id="6" name="Frame 5"/>
          <p:cNvSpPr/>
          <p:nvPr/>
        </p:nvSpPr>
        <p:spPr>
          <a:xfrm>
            <a:off x="10273553" y="2514600"/>
            <a:ext cx="1479176" cy="685800"/>
          </a:xfrm>
          <a:prstGeom prst="fram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2827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2DE16B3-0C04-8C47-B58B-10AF8BDAFE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348546" cy="6858000"/>
          </a:xfrm>
          <a:prstGeom prst="rect">
            <a:avLst/>
          </a:prstGeom>
        </p:spPr>
      </p:pic>
      <p:pic>
        <p:nvPicPr>
          <p:cNvPr id="7" name="Picture 6" descr="A picture containing crossword, indoor, black&#10;&#10;Description automatically generated">
            <a:extLst>
              <a:ext uri="{FF2B5EF4-FFF2-40B4-BE49-F238E27FC236}">
                <a16:creationId xmlns:a16="http://schemas.microsoft.com/office/drawing/2014/main" id="{03A6D825-92CF-5D4D-A12C-E573178883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4000" y="2133600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7469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9"/>
          <a:stretch/>
        </p:blipFill>
        <p:spPr>
          <a:xfrm>
            <a:off x="0" y="349624"/>
            <a:ext cx="12192000" cy="6194765"/>
          </a:xfrm>
          <a:prstGeom prst="rect">
            <a:avLst/>
          </a:prstGeom>
        </p:spPr>
      </p:pic>
      <p:sp>
        <p:nvSpPr>
          <p:cNvPr id="5" name="Frame 4"/>
          <p:cNvSpPr/>
          <p:nvPr/>
        </p:nvSpPr>
        <p:spPr>
          <a:xfrm>
            <a:off x="0" y="3617259"/>
            <a:ext cx="2541494" cy="416859"/>
          </a:xfrm>
          <a:prstGeom prst="fram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6"/>
          <p:cNvSpPr/>
          <p:nvPr/>
        </p:nvSpPr>
        <p:spPr>
          <a:xfrm>
            <a:off x="2774576" y="2191870"/>
            <a:ext cx="3321424" cy="2342105"/>
          </a:xfrm>
          <a:prstGeom prst="fram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6096000" y="5414835"/>
            <a:ext cx="0" cy="941295"/>
          </a:xfrm>
          <a:prstGeom prst="straightConnector1">
            <a:avLst/>
          </a:prstGeom>
          <a:ln w="1524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03793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 </a:t>
            </a:r>
            <a:r>
              <a:rPr lang="en-US" dirty="0" err="1"/>
              <a:t>chatbot</a:t>
            </a:r>
            <a:endParaRPr lang="en-US" dirty="0"/>
          </a:p>
        </p:txBody>
      </p:sp>
      <p:pic>
        <p:nvPicPr>
          <p:cNvPr id="24578" name="Picture 2" descr="mage result for chatbot wats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3365" y="2370090"/>
            <a:ext cx="7342094" cy="3677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00854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41413" y="2420471"/>
            <a:ext cx="4952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effectLst/>
              </a:rPr>
              <a:t>Intents</a:t>
            </a:r>
            <a:r>
              <a:rPr lang="en-US" dirty="0">
                <a:effectLst/>
              </a:rPr>
              <a:t> are purposes or goals that are expressed in a customer's input</a:t>
            </a:r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249"/>
          <a:stretch/>
        </p:blipFill>
        <p:spPr>
          <a:xfrm>
            <a:off x="6457483" y="1258143"/>
            <a:ext cx="5321566" cy="3741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2524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97977" y="2514600"/>
            <a:ext cx="50964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Looks for a Specific word the user said to Watson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243"/>
          <a:stretch/>
        </p:blipFill>
        <p:spPr>
          <a:xfrm>
            <a:off x="6094412" y="1735417"/>
            <a:ext cx="5822576" cy="367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2485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Dialog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3259" y="1297701"/>
            <a:ext cx="5897062" cy="459211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4435" y="2191871"/>
            <a:ext cx="50426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dialog uses the intents, entities, and context to provide feedback to the user</a:t>
            </a:r>
          </a:p>
        </p:txBody>
      </p:sp>
    </p:spTree>
    <p:extLst>
      <p:ext uri="{BB962C8B-B14F-4D97-AF65-F5344CB8AC3E}">
        <p14:creationId xmlns:p14="http://schemas.microsoft.com/office/powerpoint/2010/main" val="21333401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RECAp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6757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2" name="Picture 4" descr="mage result for iphon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5255" y="-605389"/>
            <a:ext cx="2977871" cy="3522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Ideas</a:t>
            </a:r>
          </a:p>
        </p:txBody>
      </p:sp>
      <p:pic>
        <p:nvPicPr>
          <p:cNvPr id="5" name="Picture 2" descr="mage result for database of nam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955" y="3819154"/>
            <a:ext cx="3067516" cy="2121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mage result for watson discover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5963" y="3039878"/>
            <a:ext cx="1562458" cy="1558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mage result for store hour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8918" y="3819154"/>
            <a:ext cx="3415553" cy="2638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7968035" y="3312687"/>
            <a:ext cx="38727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Ask if open, or set a do not disturb.</a:t>
            </a:r>
          </a:p>
        </p:txBody>
      </p:sp>
      <p:pic>
        <p:nvPicPr>
          <p:cNvPr id="17410" name="Picture 2" descr="mage result for twili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6394" y="367017"/>
            <a:ext cx="5273489" cy="2433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14" name="Picture 6" descr="ish with tomato salad toppings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218" y="1743675"/>
            <a:ext cx="2522903" cy="3784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mage result for watson discover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421" y="1155990"/>
            <a:ext cx="1562458" cy="1558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40724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421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Resources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65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208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251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331"/>
          <a:stretch/>
        </p:blipFill>
        <p:spPr>
          <a:xfrm>
            <a:off x="7038053" y="2371762"/>
            <a:ext cx="2891121" cy="28012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73" r="13511" b="31312"/>
          <a:stretch/>
        </p:blipFill>
        <p:spPr>
          <a:xfrm>
            <a:off x="2214341" y="2415317"/>
            <a:ext cx="3003621" cy="271415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821238" y="5901024"/>
            <a:ext cx="58401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u="none" strike="noStrike" dirty="0">
                <a:effectLst/>
                <a:latin typeface="Arial" charset="0"/>
                <a:ea typeface="Arial" charset="0"/>
                <a:cs typeface="Arial" charset="0"/>
                <a:hlinkClick r:id="rId5" tooltip="https://www.linkedin.com/in/matthew-grech-6b6a56162/"/>
              </a:rPr>
              <a:t>https://www.linkedin.com/in/matthew-grech-6b6a56162/</a:t>
            </a:r>
            <a:endParaRPr lang="en-US" b="0" i="0" u="none" strike="noStrike" dirty="0">
              <a:effectLst/>
              <a:latin typeface="Arial" charset="0"/>
              <a:ea typeface="Arial" charset="0"/>
              <a:cs typeface="Arial" charset="0"/>
            </a:endParaRPr>
          </a:p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0595" y="5901025"/>
            <a:ext cx="46732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  <a:hlinkClick r:id="rId6"/>
              </a:rPr>
              <a:t>https://www.linkedin.com/in/shengxu-quan1/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8436" name="Picture 4" descr="https://upload.wikimedia.org/wikipedia/commons/thumb/5/51/IBM_logo.svg/2880px-IBM_logo.svg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9476" y="188259"/>
            <a:ext cx="1519516" cy="607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8" name="Picture 6" descr="mage result for mcmaster university logo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341" y="4502033"/>
            <a:ext cx="1141413" cy="635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40" name="Picture 8" descr="mage result for yorku logo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554" y="4638148"/>
            <a:ext cx="1707776" cy="53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387677" y="2056218"/>
            <a:ext cx="2191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Matthew Grech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868986" y="2110046"/>
            <a:ext cx="1694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Eric </a:t>
            </a:r>
            <a:r>
              <a:rPr lang="en-US" dirty="0" err="1"/>
              <a:t>Quan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6978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Us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331"/>
          <a:stretch/>
        </p:blipFill>
        <p:spPr>
          <a:xfrm>
            <a:off x="7038053" y="2371762"/>
            <a:ext cx="2891121" cy="28012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73" r="13511" b="31312"/>
          <a:stretch/>
        </p:blipFill>
        <p:spPr>
          <a:xfrm>
            <a:off x="2214341" y="2415317"/>
            <a:ext cx="3003621" cy="271415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821238" y="5901024"/>
            <a:ext cx="584018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u="none" strike="noStrike" dirty="0">
                <a:effectLst/>
                <a:latin typeface="Arial" charset="0"/>
                <a:ea typeface="Arial" charset="0"/>
                <a:cs typeface="Arial" charset="0"/>
                <a:hlinkClick r:id="rId4" tooltip="https://www.linkedin.com/in/matthew-grech-6b6a56162/"/>
              </a:rPr>
              <a:t>https://www.linkedin.com/in/matthew-grech-6b6a56162/</a:t>
            </a:r>
            <a:endParaRPr lang="en-US" b="0" i="0" u="none" strike="noStrike" dirty="0">
              <a:effectLst/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n-US" dirty="0" err="1">
                <a:latin typeface="Arial" charset="0"/>
                <a:ea typeface="Arial" charset="0"/>
                <a:cs typeface="Arial" charset="0"/>
              </a:rPr>
              <a:t>mgrech@ibm.com</a:t>
            </a:r>
            <a:endParaRPr lang="en-US" b="0" i="0" u="none" strike="noStrike" dirty="0">
              <a:effectLst/>
              <a:latin typeface="Arial" charset="0"/>
              <a:ea typeface="Arial" charset="0"/>
              <a:cs typeface="Arial" charset="0"/>
            </a:endParaRPr>
          </a:p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0595" y="5901025"/>
            <a:ext cx="467320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  <a:hlinkClick r:id="rId5"/>
              </a:rPr>
              <a:t>https://www.linkedin.com/in/shengxu-quan1/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n-US" dirty="0" err="1">
                <a:latin typeface="Arial" charset="0"/>
                <a:ea typeface="Arial" charset="0"/>
                <a:cs typeface="Arial" charset="0"/>
              </a:rPr>
              <a:t>shengxu@ibm.com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8436" name="Picture 4" descr="https://upload.wikimedia.org/wikipedia/commons/thumb/5/51/IBM_logo.svg/2880px-IBM_logo.svg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9476" y="188259"/>
            <a:ext cx="1519516" cy="607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8" name="Picture 6" descr="mage result for mcmaster university logo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341" y="4502033"/>
            <a:ext cx="1141413" cy="635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40" name="Picture 8" descr="mage result for yorku logo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554" y="4638148"/>
            <a:ext cx="1707776" cy="53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387677" y="2056218"/>
            <a:ext cx="2191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Matthew Grech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868986" y="2110046"/>
            <a:ext cx="1694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Eric </a:t>
            </a:r>
            <a:r>
              <a:rPr lang="en-US" dirty="0" err="1"/>
              <a:t>Quan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430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4650" y="576262"/>
            <a:ext cx="10515600" cy="1325563"/>
          </a:xfrm>
        </p:spPr>
        <p:txBody>
          <a:bodyPr/>
          <a:lstStyle/>
          <a:p>
            <a:r>
              <a:rPr lang="en-US" dirty="0"/>
              <a:t>The Problem</a:t>
            </a:r>
          </a:p>
        </p:txBody>
      </p:sp>
      <p:pic>
        <p:nvPicPr>
          <p:cNvPr id="3076" name="Picture 4" descr="mage result for building interco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62633"/>
            <a:ext cx="4005838" cy="7020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2673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mage result for apartment front door insid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3930" y="-22227"/>
            <a:ext cx="9568070" cy="6880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elated image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0923" y1="24462" x2="40923" y2="24462"/>
                        <a14:foregroundMark x1="41077" y1="21231" x2="41077" y2="21231"/>
                        <a14:foregroundMark x1="41231" y1="19077" x2="41231" y2="19077"/>
                        <a14:foregroundMark x1="42308" y1="12769" x2="42308" y2="12769"/>
                        <a14:foregroundMark x1="41385" y1="14462" x2="41385" y2="14462"/>
                        <a14:foregroundMark x1="40923" y1="16462" x2="40923" y2="16462"/>
                        <a14:foregroundMark x1="40462" y1="17692" x2="40462" y2="176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3617" y="1139470"/>
            <a:ext cx="5482258" cy="5482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5554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mage result for building inter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62633"/>
            <a:ext cx="4005838" cy="7020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4959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mage result for apartment front door insid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3930" y="-22227"/>
            <a:ext cx="9568070" cy="6880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elated image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0923" y1="24462" x2="40923" y2="24462"/>
                        <a14:foregroundMark x1="41077" y1="21231" x2="41077" y2="21231"/>
                        <a14:foregroundMark x1="41231" y1="19077" x2="41231" y2="19077"/>
                        <a14:foregroundMark x1="42308" y1="12769" x2="42308" y2="12769"/>
                        <a14:foregroundMark x1="41385" y1="14462" x2="41385" y2="14462"/>
                        <a14:foregroundMark x1="40923" y1="16462" x2="40923" y2="16462"/>
                        <a14:foregroundMark x1="40462" y1="17692" x2="40462" y2="176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3617" y="1139470"/>
            <a:ext cx="5482258" cy="5482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672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mage result for building inter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62633"/>
            <a:ext cx="4005838" cy="7020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35894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7309</TotalTime>
  <Words>240</Words>
  <Application>Microsoft Macintosh PowerPoint</Application>
  <PresentationFormat>Widescreen</PresentationFormat>
  <Paragraphs>64</Paragraphs>
  <Slides>40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Arial</vt:lpstr>
      <vt:lpstr>Calibri</vt:lpstr>
      <vt:lpstr>Century Gothic</vt:lpstr>
      <vt:lpstr>Mesh</vt:lpstr>
      <vt:lpstr>Virtual Concierge</vt:lpstr>
      <vt:lpstr>Making things smart</vt:lpstr>
      <vt:lpstr>PowerPoint Presentation</vt:lpstr>
      <vt:lpstr>About Us</vt:lpstr>
      <vt:lpstr>The Problem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 Implementation</vt:lpstr>
      <vt:lpstr>Uses</vt:lpstr>
      <vt:lpstr>Tinkering</vt:lpstr>
      <vt:lpstr>Tinkering</vt:lpstr>
      <vt:lpstr>Limitations</vt:lpstr>
      <vt:lpstr>Get Creative</vt:lpstr>
      <vt:lpstr>Does Anyone Have Experience?</vt:lpstr>
      <vt:lpstr>IBM Watson</vt:lpstr>
      <vt:lpstr>Watson Assistant</vt:lpstr>
      <vt:lpstr>Watson Speech-to-Text</vt:lpstr>
      <vt:lpstr>Watson Text-to-speech</vt:lpstr>
      <vt:lpstr>Environment</vt:lpstr>
      <vt:lpstr>PowerPoint Presentation</vt:lpstr>
      <vt:lpstr>Different Nodes</vt:lpstr>
      <vt:lpstr>Flows</vt:lpstr>
      <vt:lpstr>Side Bar</vt:lpstr>
      <vt:lpstr>Info/Debugging Window</vt:lpstr>
      <vt:lpstr>Using IBM Cloud</vt:lpstr>
      <vt:lpstr>Ibm Cloud</vt:lpstr>
      <vt:lpstr>PowerPoint Presentation</vt:lpstr>
      <vt:lpstr>Making a chatbot</vt:lpstr>
      <vt:lpstr>Intent</vt:lpstr>
      <vt:lpstr>Entity</vt:lpstr>
      <vt:lpstr>Dialog</vt:lpstr>
      <vt:lpstr>RECAp</vt:lpstr>
      <vt:lpstr>Other Ideas</vt:lpstr>
      <vt:lpstr>PowerPoint Presentation</vt:lpstr>
      <vt:lpstr>Other Resources</vt:lpstr>
      <vt:lpstr>PowerPoint Presentation</vt:lpstr>
      <vt:lpstr>Contact Us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Virtual Concierge</dc:title>
  <dc:creator>MATTHEW Grech</dc:creator>
  <cp:lastModifiedBy>Eric Quan</cp:lastModifiedBy>
  <cp:revision>44</cp:revision>
  <dcterms:created xsi:type="dcterms:W3CDTF">2019-10-24T20:16:47Z</dcterms:created>
  <dcterms:modified xsi:type="dcterms:W3CDTF">2019-10-29T22:14:30Z</dcterms:modified>
</cp:coreProperties>
</file>

<file path=docProps/thumbnail.jpeg>
</file>